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68" r:id="rId3"/>
    <p:sldId id="266" r:id="rId4"/>
    <p:sldId id="267" r:id="rId5"/>
    <p:sldId id="257" r:id="rId6"/>
    <p:sldId id="258" r:id="rId7"/>
    <p:sldId id="264" r:id="rId8"/>
    <p:sldId id="274" r:id="rId9"/>
    <p:sldId id="273" r:id="rId10"/>
    <p:sldId id="270" r:id="rId11"/>
    <p:sldId id="271" r:id="rId12"/>
    <p:sldId id="278" r:id="rId13"/>
    <p:sldId id="275" r:id="rId14"/>
    <p:sldId id="276" r:id="rId15"/>
    <p:sldId id="277" r:id="rId16"/>
    <p:sldId id="272" r:id="rId17"/>
    <p:sldId id="265" r:id="rId18"/>
    <p:sldId id="259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94694"/>
  </p:normalViewPr>
  <p:slideViewPr>
    <p:cSldViewPr snapToGrid="0" showGuides="1">
      <p:cViewPr varScale="1">
        <p:scale>
          <a:sx n="116" d="100"/>
          <a:sy n="116" d="100"/>
        </p:scale>
        <p:origin x="192" y="200"/>
      </p:cViewPr>
      <p:guideLst>
        <p:guide orient="horz" pos="2160"/>
        <p:guide pos="4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02474-9B1E-5D44-B416-E2017225D8DF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76149-CD3C-3B4F-B99C-E36C8DA3B35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8215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76149-CD3C-3B4F-B99C-E36C8DA3B351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8195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76149-CD3C-3B4F-B99C-E36C8DA3B351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2229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76149-CD3C-3B4F-B99C-E36C8DA3B351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6981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0E39-D430-D95E-7085-ED2EE3B6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BE864-DE42-3D28-3AE7-AE863043C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4E3329-8DA4-5250-789F-B15D8D560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knowledge-slanted RF that integrates biological networks as prior knowledge into the model to improve its performance and explainability, exemplifying its use for selecting and identifying relevant genes. knowledge-slanted RF is a combination of two stages. First, prior knowledge represented by graphs is translated by running a random walk with restart algorithm to determine the relevance of each gene based on its connection and localization on a protein-protein interaction network. Then, each relevance is used to modify the selection probability to draw a gene as a candidate split-feature in the conventional RF. Experiments in simulated datasets with very small sample sizes (n≤30) comparing knowledge-slanted RF against conventional RF and logistic lasso regression, suggest an improved precision in outcome prediction compared to the other methods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9C847-303E-A5D1-3D82-A9B74B7AD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76149-CD3C-3B4F-B99C-E36C8DA3B351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91494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7F250-F6F5-CCE9-0CC7-42E2F176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0A47B-C2F2-AC7B-73FE-4497247E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70AA35-65DD-9BAD-3973-71F2A3004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knowledge-slanted RF that integrates biological networks as prior knowledge into the model to improve its performance and explainability, exemplifying its use for selecting and identifying relevant genes. knowledge-slanted RF is a combination of two stages. First, prior knowledge represented by graphs is translated by running a random walk with restart algorithm to determine the relevance of each gene based on its connection and localization on a protein-protein interaction network. Then, each relevance is used to modify the selection probability to draw a gene as a candidate split-feature in the conventional RF. Experiments in simulated datasets with very small sample sizes (n≤30) comparing knowledge-slanted RF against conventional RF and logistic lasso regression, suggest an improved precision in outcome prediction compared to the other methods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D2310-45B0-F910-1CB2-BD50D3F055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76149-CD3C-3B4F-B99C-E36C8DA3B351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75465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76149-CD3C-3B4F-B99C-E36C8DA3B351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76101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18184-8369-22FA-99BC-50F2F48F2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6C28-8E6C-8992-F3FB-5E6C0C5F8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090A28-1C4F-29F6-89AD-5DA286188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knowledge-slanted RF that integrates biological networks as prior knowledge into the model to improve its performance and explainability, exemplifying its use for selecting and identifying relevant genes. knowledge-slanted RF is a combination of two stages. First, prior knowledge represented by graphs is translated by running a random walk with restart algorithm to determine the relevance of each gene based on its connection and localization on a protein-protein interaction network. Then, each relevance is used to modify the selection probability to draw a gene as a candidate split-feature in the conventional RF. Experiments in simulated datasets with very small sample sizes (n≤30) comparing knowledge-slanted RF against conventional RF and logistic lasso regression, suggest an improved precision in outcome prediction compared to the other methods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B59DB-AF7D-F77C-0E41-A3BD74DB04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76149-CD3C-3B4F-B99C-E36C8DA3B351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54538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76149-CD3C-3B4F-B99C-E36C8DA3B351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07732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knowledge-slanted RF that integrates biological networks as prior knowledge into the model to improve its performance and explainability, exemplifying its use for selecting and identifying relevant genes. knowledge-slanted RF is a combination of two stages. First, prior knowledge represented by graphs is translated by running a random walk with restart algorithm to determine the relevance of each gene based on its connection and localization on a protein-protein interaction network. Then, each relevance is used to modify the selection probability to draw a gene as a candidate split-feature in the conventional RF. Experiments in simulated datasets with very small sample sizes (n≤30) comparing knowledge-slanted RF against conventional RF and logistic lasso regression, suggest an improved precision in outcome prediction compared to the other methods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76149-CD3C-3B4F-B99C-E36C8DA3B351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7301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423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3388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432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3029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CH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7407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666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8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39056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005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180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91FDB26-72A9-4243-95FA-D314988D66C8}" type="datetimeFigureOut">
              <a:rPr lang="en-CH" smtClean="0"/>
              <a:t>18.12.2024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CH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FFD2BDBB-3C21-894B-A92E-725AE0BBEB1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395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11899-023-00717-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86/s40337-022-00578-x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BC42-3396-6D72-4EEC-CD7375242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402" y="1699306"/>
            <a:ext cx="10080171" cy="2387600"/>
          </a:xfrm>
        </p:spPr>
        <p:txBody>
          <a:bodyPr>
            <a:noAutofit/>
          </a:bodyPr>
          <a:lstStyle/>
          <a:p>
            <a:r>
              <a:rPr lang="en-GB" sz="4800" i="1" dirty="0">
                <a:solidFill>
                  <a:srgbClr val="1D1C1D"/>
                </a:solidFill>
                <a:effectLst/>
                <a:latin typeface="Helvetica" pitchFamily="2" charset="0"/>
              </a:rPr>
              <a:t>Predicting telomere </a:t>
            </a:r>
            <a:r>
              <a:rPr lang="en-GB" sz="4800" i="1" dirty="0">
                <a:solidFill>
                  <a:srgbClr val="1D1C1D"/>
                </a:solidFill>
                <a:latin typeface="Helvetica" pitchFamily="2" charset="0"/>
              </a:rPr>
              <a:t>maintenance mechanism in </a:t>
            </a:r>
            <a:r>
              <a:rPr lang="en-GB" sz="4800" i="1" dirty="0">
                <a:solidFill>
                  <a:srgbClr val="1D1C1D"/>
                </a:solidFill>
                <a:effectLst/>
                <a:latin typeface="Helvetica" pitchFamily="2" charset="0"/>
              </a:rPr>
              <a:t> H3K27-altered diffuse midline glioma</a:t>
            </a:r>
            <a:endParaRPr lang="en-CH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91ED-D2A1-F189-D262-47E8E07B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114" y="4723267"/>
            <a:ext cx="9557658" cy="1655762"/>
          </a:xfrm>
        </p:spPr>
        <p:txBody>
          <a:bodyPr/>
          <a:lstStyle/>
          <a:p>
            <a:r>
              <a:rPr lang="en-CH" dirty="0">
                <a:latin typeface="Helvetica" pitchFamily="2" charset="0"/>
              </a:rPr>
              <a:t>Galina Glousker, EPFL</a:t>
            </a:r>
          </a:p>
          <a:p>
            <a:r>
              <a:rPr lang="en-CH" dirty="0">
                <a:latin typeface="Helvetica" pitchFamily="2" charset="0"/>
              </a:rPr>
              <a:t>CAS ADS Module 5</a:t>
            </a:r>
          </a:p>
          <a:p>
            <a:r>
              <a:rPr lang="en-CH" dirty="0">
                <a:latin typeface="Helvetica" pitchFamily="2" charset="0"/>
              </a:rPr>
              <a:t>13.12.24</a:t>
            </a:r>
          </a:p>
        </p:txBody>
      </p:sp>
    </p:spTree>
    <p:extLst>
      <p:ext uri="{BB962C8B-B14F-4D97-AF65-F5344CB8AC3E}">
        <p14:creationId xmlns:p14="http://schemas.microsoft.com/office/powerpoint/2010/main" val="3261578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89A69-5CD6-926F-1157-133E5E59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/>
          <a:lstStyle/>
          <a:p>
            <a:r>
              <a:rPr lang="en-CH" dirty="0"/>
              <a:t>Illumina sequencing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DCA9F3-A3EF-A48F-E3F2-AD206D0E7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763" y="1491079"/>
            <a:ext cx="10498356" cy="48770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9305B-C404-7692-9A09-8D5B99DC0CD0}"/>
              </a:ext>
            </a:extLst>
          </p:cNvPr>
          <p:cNvSpPr txBox="1"/>
          <p:nvPr/>
        </p:nvSpPr>
        <p:spPr>
          <a:xfrm>
            <a:off x="8859376" y="6456794"/>
            <a:ext cx="4811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https://</a:t>
            </a:r>
            <a:r>
              <a:rPr lang="en-GB" sz="1400" dirty="0" err="1"/>
              <a:t>www.illumina.com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2988390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2FD7-D4A0-BFEB-06F7-1FDDA1B71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543494" cy="1609344"/>
          </a:xfrm>
        </p:spPr>
        <p:txBody>
          <a:bodyPr/>
          <a:lstStyle/>
          <a:p>
            <a:r>
              <a:rPr lang="en-CH" dirty="0"/>
              <a:t>Nanopore sequencing workflow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2D179E-8E4B-F91E-CDFA-BAC06F434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3" r="7400" b="61010"/>
          <a:stretch/>
        </p:blipFill>
        <p:spPr bwMode="auto">
          <a:xfrm>
            <a:off x="683808" y="1781653"/>
            <a:ext cx="5206952" cy="461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38B6730-086E-D58F-8A16-63AD933B3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48"/>
          <a:stretch/>
        </p:blipFill>
        <p:spPr bwMode="auto">
          <a:xfrm>
            <a:off x="6721826" y="1781653"/>
            <a:ext cx="4588431" cy="474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EE68D3-37F3-7559-905B-D7668ADA6906}"/>
              </a:ext>
            </a:extLst>
          </p:cNvPr>
          <p:cNvCxnSpPr>
            <a:cxnSpLocks/>
          </p:cNvCxnSpPr>
          <p:nvPr/>
        </p:nvCxnSpPr>
        <p:spPr>
          <a:xfrm flipV="1">
            <a:off x="5890760" y="2466109"/>
            <a:ext cx="831066" cy="392910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FF08AD-4CB2-7CAB-DDDA-C015A02A6E88}"/>
              </a:ext>
            </a:extLst>
          </p:cNvPr>
          <p:cNvSpPr txBox="1"/>
          <p:nvPr/>
        </p:nvSpPr>
        <p:spPr>
          <a:xfrm>
            <a:off x="8477271" y="1729949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Basecalling</a:t>
            </a:r>
          </a:p>
        </p:txBody>
      </p:sp>
    </p:spTree>
    <p:extLst>
      <p:ext uri="{BB962C8B-B14F-4D97-AF65-F5344CB8AC3E}">
        <p14:creationId xmlns:p14="http://schemas.microsoft.com/office/powerpoint/2010/main" val="657775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B39C-6489-3C03-B634-24C07C4D9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7" y="13577"/>
            <a:ext cx="10058400" cy="1609344"/>
          </a:xfrm>
        </p:spPr>
        <p:txBody>
          <a:bodyPr/>
          <a:lstStyle/>
          <a:p>
            <a:r>
              <a:rPr lang="en-CH" dirty="0"/>
              <a:t>Variant calling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E9A745B-BDC5-67A8-456E-04672AAA4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" y="1437558"/>
            <a:ext cx="9077774" cy="54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23642-4AE4-E7EC-BF47-EAB70BD5AC55}"/>
              </a:ext>
            </a:extLst>
          </p:cNvPr>
          <p:cNvSpPr txBox="1"/>
          <p:nvPr/>
        </p:nvSpPr>
        <p:spPr>
          <a:xfrm>
            <a:off x="7573845" y="6382758"/>
            <a:ext cx="384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gdc.cancer.gov</a:t>
            </a:r>
            <a:r>
              <a:rPr lang="en-GB" sz="1200" dirty="0"/>
              <a:t>/system/files/public/image/WGS-Sanger-DR28.png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32995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90A0-3B38-B0E1-96B2-3D6B5C4F1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4EC4-E572-D9FD-2675-D221A56E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/>
          <a:lstStyle/>
          <a:p>
            <a:r>
              <a:rPr lang="en-CH" dirty="0"/>
              <a:t>Data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635E-C25A-C3A5-A75C-276E731F9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349829"/>
            <a:ext cx="10689771" cy="52251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600" dirty="0">
                <a:solidFill>
                  <a:srgbClr val="353744"/>
                </a:solidFill>
                <a:effectLst/>
              </a:rPr>
              <a:t>Feature Engineering:</a:t>
            </a:r>
          </a:p>
          <a:p>
            <a:pPr lvl="1">
              <a:lnSpc>
                <a:spcPct val="110000"/>
              </a:lnSpc>
            </a:pPr>
            <a:r>
              <a:rPr lang="en-GB" sz="2400" dirty="0"/>
              <a:t>Identify and quantify genomic features indicative of ALT status (specific mutations, structural variants, gene expression levels of ALT-associated genes, </a:t>
            </a:r>
            <a:r>
              <a:rPr lang="en-GB" sz="2400" dirty="0">
                <a:effectLst/>
              </a:rPr>
              <a:t>telomere length estimation, PGS)</a:t>
            </a:r>
          </a:p>
        </p:txBody>
      </p:sp>
    </p:spTree>
    <p:extLst>
      <p:ext uri="{BB962C8B-B14F-4D97-AF65-F5344CB8AC3E}">
        <p14:creationId xmlns:p14="http://schemas.microsoft.com/office/powerpoint/2010/main" val="67892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4A3C-9767-FF0A-7F80-67D4A19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/>
          <a:lstStyle/>
          <a:p>
            <a:r>
              <a:rPr lang="en-CH" dirty="0"/>
              <a:t>Gene expression analysis</a:t>
            </a:r>
          </a:p>
        </p:txBody>
      </p:sp>
      <p:pic>
        <p:nvPicPr>
          <p:cNvPr id="3076" name="Picture 4" descr="Overview of RNA sequencing analysis of gene expression profiles between...  | Download Scientific Diagram">
            <a:extLst>
              <a:ext uri="{FF2B5EF4-FFF2-40B4-BE49-F238E27FC236}">
                <a16:creationId xmlns:a16="http://schemas.microsoft.com/office/drawing/2014/main" id="{73910321-45BA-8683-0BA5-A19AEE21F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32"/>
          <a:stretch/>
        </p:blipFill>
        <p:spPr bwMode="auto">
          <a:xfrm>
            <a:off x="669779" y="1609344"/>
            <a:ext cx="5329237" cy="511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Overview of RNA sequencing analysis of gene expression profiles between...  | Download Scientific Diagram">
            <a:extLst>
              <a:ext uri="{FF2B5EF4-FFF2-40B4-BE49-F238E27FC236}">
                <a16:creationId xmlns:a16="http://schemas.microsoft.com/office/drawing/2014/main" id="{91D690CC-91B7-C314-2D7A-2C6C470C6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70"/>
          <a:stretch/>
        </p:blipFill>
        <p:spPr bwMode="auto">
          <a:xfrm>
            <a:off x="6096000" y="1512361"/>
            <a:ext cx="6000048" cy="436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529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44FA-EA3A-CBA5-D67E-9EFAE9BF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/>
          <a:lstStyle/>
          <a:p>
            <a:r>
              <a:rPr lang="en-CH" dirty="0"/>
              <a:t>Telomere length estimation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3EA7BB-CD51-EEF2-F4BD-6E17186A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1110578"/>
            <a:ext cx="10512747" cy="517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396E6F-B5FA-BB7A-3022-125B73D3FDAD}"/>
              </a:ext>
            </a:extLst>
          </p:cNvPr>
          <p:cNvSpPr/>
          <p:nvPr/>
        </p:nvSpPr>
        <p:spPr>
          <a:xfrm>
            <a:off x="6456218" y="1059593"/>
            <a:ext cx="4969019" cy="166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798158-4DC7-83E1-F449-244DAD50ABFA}"/>
              </a:ext>
            </a:extLst>
          </p:cNvPr>
          <p:cNvSpPr/>
          <p:nvPr/>
        </p:nvSpPr>
        <p:spPr>
          <a:xfrm>
            <a:off x="4031673" y="5237016"/>
            <a:ext cx="1662545" cy="568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Telometer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1DF9BE-B76C-2A72-CF2E-E12D337AB229}"/>
              </a:ext>
            </a:extLst>
          </p:cNvPr>
          <p:cNvSpPr/>
          <p:nvPr/>
        </p:nvSpPr>
        <p:spPr>
          <a:xfrm>
            <a:off x="7578437" y="5950522"/>
            <a:ext cx="2008908" cy="568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Telomere hunter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3094E-A296-F33E-02F1-585E0727906C}"/>
              </a:ext>
            </a:extLst>
          </p:cNvPr>
          <p:cNvSpPr/>
          <p:nvPr/>
        </p:nvSpPr>
        <p:spPr>
          <a:xfrm>
            <a:off x="9729595" y="5929737"/>
            <a:ext cx="1407663" cy="568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TelSeq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8CC77-F8C9-19F6-CF91-F0C1F102AD57}"/>
              </a:ext>
            </a:extLst>
          </p:cNvPr>
          <p:cNvSpPr txBox="1"/>
          <p:nvPr/>
        </p:nvSpPr>
        <p:spPr>
          <a:xfrm>
            <a:off x="29333" y="6567053"/>
            <a:ext cx="2050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0" i="0" u="none" strike="noStrike" dirty="0">
                <a:effectLst/>
                <a:latin typeface="system-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10.1007/s11899-023-00717-4</a:t>
            </a:r>
            <a:endParaRPr lang="en-GB" sz="1200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7248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5E73-01E6-E5DF-69F2-7D44B2AE5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/>
          <a:lstStyle/>
          <a:p>
            <a:r>
              <a:rPr lang="en-CH" dirty="0"/>
              <a:t>Polygenic score calculation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2B5A07-4E6D-40DE-D544-7121913A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561198"/>
            <a:ext cx="6904182" cy="52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E96CC8-1BD1-0EE0-39DD-758D28195A99}"/>
              </a:ext>
            </a:extLst>
          </p:cNvPr>
          <p:cNvSpPr txBox="1"/>
          <p:nvPr/>
        </p:nvSpPr>
        <p:spPr>
          <a:xfrm>
            <a:off x="8939662" y="6414654"/>
            <a:ext cx="2340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u="sng" dirty="0">
                <a:effectLst/>
                <a:latin typeface="inher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10.1186/s40337-022-00578-x</a:t>
            </a:r>
            <a:endParaRPr lang="en-GB" sz="1400" b="0" i="0" dirty="0">
              <a:effectLst/>
              <a:latin typeface="Inter Var"/>
            </a:endParaRPr>
          </a:p>
        </p:txBody>
      </p:sp>
    </p:spTree>
    <p:extLst>
      <p:ext uri="{BB962C8B-B14F-4D97-AF65-F5344CB8AC3E}">
        <p14:creationId xmlns:p14="http://schemas.microsoft.com/office/powerpoint/2010/main" val="169638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F3F6-950A-EB48-D645-1F067EB7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/>
          <a:lstStyle/>
          <a:p>
            <a:r>
              <a:rPr lang="en-CH" dirty="0"/>
              <a:t>Data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F568A-750A-4464-57CE-EE7057B10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349829"/>
            <a:ext cx="10689771" cy="52251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600" dirty="0">
                <a:effectLst/>
              </a:rPr>
              <a:t>Modelling: 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effectLst/>
              </a:rPr>
              <a:t>Logistic Regression, k-NN, </a:t>
            </a:r>
            <a:r>
              <a:rPr lang="en-GB" sz="2400" dirty="0"/>
              <a:t>Knowledge-Slanted Random Forest</a:t>
            </a:r>
            <a:endParaRPr lang="en-GB" sz="2400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GB" sz="2600" dirty="0"/>
              <a:t>Performance metrics: </a:t>
            </a:r>
            <a:r>
              <a:rPr lang="en-GB" sz="2400" dirty="0"/>
              <a:t>accuracy, precision, recall, F1 score, AUC-ROC</a:t>
            </a:r>
            <a:endParaRPr lang="en-GB" sz="2400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GB" sz="2600" dirty="0">
                <a:effectLst/>
              </a:rPr>
              <a:t>Evaluation: 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effectLst/>
              </a:rPr>
              <a:t>? Publicly available dataset (</a:t>
            </a:r>
            <a:r>
              <a:rPr lang="en-GB" sz="2400" dirty="0"/>
              <a:t>Generating synthetic missing data using distributions learned from the external dataset for overlapping features</a:t>
            </a:r>
            <a:r>
              <a:rPr lang="en-GB" sz="2400" dirty="0"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1047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4537-D64F-030E-9555-833517D1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18" y="0"/>
            <a:ext cx="10058400" cy="1609344"/>
          </a:xfrm>
        </p:spPr>
        <p:txBody>
          <a:bodyPr/>
          <a:lstStyle/>
          <a:p>
            <a:r>
              <a:rPr lang="en-CH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7FD2-8C82-20B9-E95E-A844AB816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18" y="1511807"/>
            <a:ext cx="10618364" cy="48058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400" b="1" dirty="0">
                <a:effectLst/>
              </a:rPr>
              <a:t>Alignment</a:t>
            </a:r>
            <a:r>
              <a:rPr lang="en-GB" sz="2400" dirty="0">
                <a:effectLst/>
              </a:rPr>
              <a:t>: bwa mem (WES/WGS) and minimap2 (Nanopore)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effectLst/>
              </a:rPr>
              <a:t>Somatic and germline </a:t>
            </a:r>
            <a:r>
              <a:rPr lang="en-GB" sz="2400" b="1" dirty="0">
                <a:effectLst/>
              </a:rPr>
              <a:t>variant calling</a:t>
            </a:r>
            <a:r>
              <a:rPr lang="en-GB" sz="2400" dirty="0">
                <a:effectLst/>
              </a:rPr>
              <a:t>: Strelka2</a:t>
            </a:r>
            <a:endParaRPr lang="en-GB" sz="2400" dirty="0"/>
          </a:p>
          <a:p>
            <a:pPr>
              <a:lnSpc>
                <a:spcPct val="120000"/>
              </a:lnSpc>
            </a:pPr>
            <a:r>
              <a:rPr lang="en-GB" sz="2400" b="1" dirty="0"/>
              <a:t>Telomere length estimation</a:t>
            </a:r>
            <a:r>
              <a:rPr lang="en-GB" sz="2400" dirty="0"/>
              <a:t>: </a:t>
            </a:r>
            <a:r>
              <a:rPr lang="en-GB" sz="2400" dirty="0" err="1"/>
              <a:t>TelSeq</a:t>
            </a:r>
            <a:r>
              <a:rPr lang="en-GB" sz="2400" dirty="0"/>
              <a:t> (WES/WGS), Telomere Hunter (WGS), </a:t>
            </a:r>
            <a:r>
              <a:rPr lang="en-GB" sz="2400" dirty="0" err="1"/>
              <a:t>Telometer</a:t>
            </a:r>
            <a:r>
              <a:rPr lang="en-GB" sz="2400" dirty="0"/>
              <a:t> (Nanopore WGS)</a:t>
            </a:r>
            <a:endParaRPr lang="en-GB" sz="2400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GB" sz="2400" dirty="0"/>
              <a:t>PGS </a:t>
            </a:r>
            <a:r>
              <a:rPr lang="en-GB" sz="2400" dirty="0" err="1"/>
              <a:t>Catalog</a:t>
            </a:r>
            <a:r>
              <a:rPr lang="en-GB" sz="2400" dirty="0"/>
              <a:t> Calculator (</a:t>
            </a:r>
            <a:r>
              <a:rPr lang="en-GB" sz="2400" dirty="0" err="1"/>
              <a:t>pgsc_calc</a:t>
            </a:r>
            <a:r>
              <a:rPr lang="en-GB" sz="2400" dirty="0"/>
              <a:t>) to </a:t>
            </a:r>
            <a:r>
              <a:rPr lang="en-GB" sz="2400" b="1" dirty="0"/>
              <a:t>estimate polygenic score </a:t>
            </a:r>
            <a:r>
              <a:rPr lang="en-GB" sz="2400" dirty="0"/>
              <a:t>for telomere length based on SNPs known to affect telomere length in blood </a:t>
            </a:r>
          </a:p>
          <a:p>
            <a:pPr>
              <a:lnSpc>
                <a:spcPct val="120000"/>
              </a:lnSpc>
            </a:pPr>
            <a:r>
              <a:rPr lang="en-GB" sz="2400" b="1" dirty="0"/>
              <a:t>Python libraries</a:t>
            </a:r>
            <a:r>
              <a:rPr lang="en-GB" sz="2400"/>
              <a:t>: NumPy</a:t>
            </a:r>
            <a:r>
              <a:rPr lang="en-GB" sz="2400" dirty="0"/>
              <a:t>, Matplotlib, …, SHAP, Scikit-learn, </a:t>
            </a:r>
            <a:r>
              <a:rPr lang="en-GB" sz="2400" dirty="0" err="1"/>
              <a:t>PyTorch</a:t>
            </a:r>
            <a:endParaRPr lang="en-GB" sz="2400" dirty="0"/>
          </a:p>
          <a:p>
            <a:pPr>
              <a:lnSpc>
                <a:spcPct val="120000"/>
              </a:lnSpc>
            </a:pPr>
            <a:r>
              <a:rPr lang="en-GB" sz="2400" b="1" dirty="0"/>
              <a:t>AI-based methods </a:t>
            </a:r>
            <a:r>
              <a:rPr lang="en-GB" sz="2400" dirty="0"/>
              <a:t>for Nanopore WGS data (</a:t>
            </a:r>
            <a:r>
              <a:rPr lang="en-GB" sz="2400" dirty="0">
                <a:effectLst/>
              </a:rPr>
              <a:t>Dorado, Bonito)</a:t>
            </a:r>
          </a:p>
          <a:p>
            <a:endParaRPr lang="en-GB" dirty="0">
              <a:solidFill>
                <a:srgbClr val="413C3A"/>
              </a:solidFill>
              <a:effectLst/>
              <a:latin typeface="Helvetica" pitchFamily="2" charset="0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77192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29C73-E733-E238-5F94-874C00B0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D3F4-A1DE-FA1D-B59C-E4E0BA47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/>
          <a:lstStyle/>
          <a:p>
            <a:r>
              <a:rPr lang="en-CH" dirty="0"/>
              <a:t>Timeline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73BDF-BBB3-9421-FA72-431406EDD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349829"/>
            <a:ext cx="10689771" cy="522514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sz="2400" dirty="0">
                <a:solidFill>
                  <a:srgbClr val="353744"/>
                </a:solidFill>
                <a:effectLst/>
              </a:rPr>
              <a:t>Preprocessing: </a:t>
            </a:r>
          </a:p>
          <a:p>
            <a:pPr lvl="1">
              <a:lnSpc>
                <a:spcPct val="110000"/>
              </a:lnSpc>
            </a:pPr>
            <a:r>
              <a:rPr lang="en-GB" sz="2200" dirty="0">
                <a:solidFill>
                  <a:srgbClr val="353744"/>
                </a:solidFill>
                <a:effectLst/>
              </a:rPr>
              <a:t>Read alignment</a:t>
            </a:r>
          </a:p>
          <a:p>
            <a:pPr lvl="1">
              <a:lnSpc>
                <a:spcPct val="110000"/>
              </a:lnSpc>
            </a:pPr>
            <a:r>
              <a:rPr lang="en-GB" sz="2200" dirty="0">
                <a:solidFill>
                  <a:srgbClr val="353744"/>
                </a:solidFill>
                <a:effectLst/>
              </a:rPr>
              <a:t>Variant calling: SNV, MNV, indel, and SV calling</a:t>
            </a:r>
          </a:p>
          <a:p>
            <a:pPr lvl="1">
              <a:lnSpc>
                <a:spcPct val="110000"/>
              </a:lnSpc>
            </a:pPr>
            <a:r>
              <a:rPr lang="en-GB" sz="2200" dirty="0"/>
              <a:t>Complete genome     </a:t>
            </a:r>
            <a:endParaRPr lang="en-GB" sz="2200" dirty="0">
              <a:solidFill>
                <a:srgbClr val="353744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solidFill>
                  <a:srgbClr val="353744"/>
                </a:solidFill>
                <a:effectLst/>
              </a:rPr>
              <a:t>Feature Engineering:</a:t>
            </a:r>
          </a:p>
          <a:p>
            <a:pPr lvl="1">
              <a:lnSpc>
                <a:spcPct val="110000"/>
              </a:lnSpc>
            </a:pPr>
            <a:r>
              <a:rPr lang="en-GB" sz="2200" dirty="0"/>
              <a:t>Identify and quantify genomic features indicative of ALT status (specific mutations, structural variants, gene expression levels of ALT-associated genes, </a:t>
            </a:r>
            <a:r>
              <a:rPr lang="en-GB" sz="2200" dirty="0">
                <a:solidFill>
                  <a:srgbClr val="353744"/>
                </a:solidFill>
                <a:effectLst/>
              </a:rPr>
              <a:t>telomere length estimation, PGS)</a:t>
            </a:r>
          </a:p>
          <a:p>
            <a:pPr>
              <a:lnSpc>
                <a:spcPct val="110000"/>
              </a:lnSpc>
            </a:pPr>
            <a:r>
              <a:rPr lang="en-GB" sz="2400" dirty="0">
                <a:solidFill>
                  <a:srgbClr val="353744"/>
                </a:solidFill>
                <a:effectLst/>
              </a:rPr>
              <a:t>Modelling: </a:t>
            </a:r>
          </a:p>
          <a:p>
            <a:pPr lvl="1">
              <a:lnSpc>
                <a:spcPct val="110000"/>
              </a:lnSpc>
            </a:pPr>
            <a:r>
              <a:rPr lang="en-GB" sz="2200" dirty="0">
                <a:solidFill>
                  <a:srgbClr val="353744"/>
                </a:solidFill>
                <a:effectLst/>
              </a:rPr>
              <a:t>Logistic Regression, k-NN, </a:t>
            </a:r>
            <a:r>
              <a:rPr lang="en-GB" sz="2000" dirty="0"/>
              <a:t>Knowledge-Slanted Random Forest</a:t>
            </a:r>
            <a:endParaRPr lang="en-GB" sz="2000" dirty="0">
              <a:solidFill>
                <a:srgbClr val="353744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solidFill>
                  <a:srgbClr val="353744"/>
                </a:solidFill>
              </a:rPr>
              <a:t>Performance metrics: </a:t>
            </a:r>
            <a:r>
              <a:rPr lang="en-GB" sz="2400" dirty="0"/>
              <a:t>accuracy, precision, recall, F1 score, AUC-ROC</a:t>
            </a:r>
          </a:p>
          <a:p>
            <a:pPr>
              <a:lnSpc>
                <a:spcPct val="110000"/>
              </a:lnSpc>
            </a:pPr>
            <a:r>
              <a:rPr lang="en-GB" sz="2400" dirty="0">
                <a:solidFill>
                  <a:srgbClr val="353744"/>
                </a:solidFill>
                <a:effectLst/>
              </a:rPr>
              <a:t>Evaluation: </a:t>
            </a:r>
          </a:p>
          <a:p>
            <a:pPr lvl="1">
              <a:lnSpc>
                <a:spcPct val="110000"/>
              </a:lnSpc>
            </a:pPr>
            <a:r>
              <a:rPr lang="en-GB" sz="2200" dirty="0">
                <a:solidFill>
                  <a:srgbClr val="353744"/>
                </a:solidFill>
                <a:effectLst/>
              </a:rPr>
              <a:t>Publicly available dataset (</a:t>
            </a:r>
            <a:r>
              <a:rPr lang="en-GB" sz="2200" dirty="0"/>
              <a:t>Generating synthetic missing data using distributions learned from the external dataset for overlapping features</a:t>
            </a:r>
            <a:r>
              <a:rPr lang="en-GB" sz="2200" dirty="0">
                <a:solidFill>
                  <a:srgbClr val="353744"/>
                </a:solidFill>
                <a:effectLst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endParaRPr lang="en-CH" sz="2400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429AFE0-AC26-0094-7220-68B130A3131D}"/>
              </a:ext>
            </a:extLst>
          </p:cNvPr>
          <p:cNvSpPr/>
          <p:nvPr/>
        </p:nvSpPr>
        <p:spPr>
          <a:xfrm>
            <a:off x="3491345" y="1504207"/>
            <a:ext cx="354280" cy="449441"/>
          </a:xfrm>
          <a:custGeom>
            <a:avLst/>
            <a:gdLst>
              <a:gd name="connsiteX0" fmla="*/ 23532 w 513389"/>
              <a:gd name="connsiteY0" fmla="*/ 163286 h 449441"/>
              <a:gd name="connsiteX1" fmla="*/ 56189 w 513389"/>
              <a:gd name="connsiteY1" fmla="*/ 446315 h 449441"/>
              <a:gd name="connsiteX2" fmla="*/ 513389 w 513389"/>
              <a:gd name="connsiteY2" fmla="*/ 0 h 44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389" h="449441">
                <a:moveTo>
                  <a:pt x="23532" y="163286"/>
                </a:moveTo>
                <a:cubicBezTo>
                  <a:pt x="-961" y="318407"/>
                  <a:pt x="-25454" y="473529"/>
                  <a:pt x="56189" y="446315"/>
                </a:cubicBezTo>
                <a:cubicBezTo>
                  <a:pt x="137832" y="419101"/>
                  <a:pt x="435375" y="79829"/>
                  <a:pt x="513389" y="0"/>
                </a:cubicBezTo>
              </a:path>
            </a:pathLst>
          </a:custGeom>
          <a:noFill/>
          <a:ln w="349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8DF2D9A-AA48-1D77-4A28-ABCF4CEADB27}"/>
              </a:ext>
            </a:extLst>
          </p:cNvPr>
          <p:cNvSpPr/>
          <p:nvPr/>
        </p:nvSpPr>
        <p:spPr>
          <a:xfrm>
            <a:off x="6811890" y="1853777"/>
            <a:ext cx="354280" cy="449441"/>
          </a:xfrm>
          <a:custGeom>
            <a:avLst/>
            <a:gdLst>
              <a:gd name="connsiteX0" fmla="*/ 23532 w 513389"/>
              <a:gd name="connsiteY0" fmla="*/ 163286 h 449441"/>
              <a:gd name="connsiteX1" fmla="*/ 56189 w 513389"/>
              <a:gd name="connsiteY1" fmla="*/ 446315 h 449441"/>
              <a:gd name="connsiteX2" fmla="*/ 513389 w 513389"/>
              <a:gd name="connsiteY2" fmla="*/ 0 h 44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389" h="449441">
                <a:moveTo>
                  <a:pt x="23532" y="163286"/>
                </a:moveTo>
                <a:cubicBezTo>
                  <a:pt x="-961" y="318407"/>
                  <a:pt x="-25454" y="473529"/>
                  <a:pt x="56189" y="446315"/>
                </a:cubicBezTo>
                <a:cubicBezTo>
                  <a:pt x="137832" y="419101"/>
                  <a:pt x="435375" y="79829"/>
                  <a:pt x="513389" y="0"/>
                </a:cubicBezTo>
              </a:path>
            </a:pathLst>
          </a:custGeom>
          <a:noFill/>
          <a:ln w="349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51812-1C24-1577-6B80-16941ACA8982}"/>
              </a:ext>
            </a:extLst>
          </p:cNvPr>
          <p:cNvSpPr txBox="1"/>
          <p:nvPr/>
        </p:nvSpPr>
        <p:spPr>
          <a:xfrm>
            <a:off x="7576927" y="2303218"/>
            <a:ext cx="27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1">
                    <a:lumMod val="50000"/>
                  </a:schemeClr>
                </a:solidFill>
              </a:rPr>
              <a:t>January-February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DAAB8-2008-ADB2-825E-C77501D6B9C8}"/>
              </a:ext>
            </a:extLst>
          </p:cNvPr>
          <p:cNvSpPr txBox="1"/>
          <p:nvPr/>
        </p:nvSpPr>
        <p:spPr>
          <a:xfrm>
            <a:off x="4461875" y="377773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1">
                    <a:lumMod val="50000"/>
                  </a:schemeClr>
                </a:solidFill>
              </a:rPr>
              <a:t>January-March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9A444A-CB00-BF6A-33A6-E602BE1BD4E3}"/>
              </a:ext>
            </a:extLst>
          </p:cNvPr>
          <p:cNvSpPr txBox="1"/>
          <p:nvPr/>
        </p:nvSpPr>
        <p:spPr>
          <a:xfrm>
            <a:off x="9203994" y="458129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1">
                    <a:lumMod val="50000"/>
                  </a:schemeClr>
                </a:solidFill>
              </a:rPr>
              <a:t>March-May 2025</a:t>
            </a:r>
          </a:p>
        </p:txBody>
      </p:sp>
    </p:spTree>
    <p:extLst>
      <p:ext uri="{BB962C8B-B14F-4D97-AF65-F5344CB8AC3E}">
        <p14:creationId xmlns:p14="http://schemas.microsoft.com/office/powerpoint/2010/main" val="19618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AF04C-E0DC-14A5-5FD9-A8ADBA96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>
            <a:normAutofit/>
          </a:bodyPr>
          <a:lstStyle/>
          <a:p>
            <a:pPr rtl="1"/>
            <a:r>
              <a:rPr lang="en-GB" sz="4800" dirty="0"/>
              <a:t>Paediatric high-grade gliomas</a:t>
            </a:r>
            <a:endParaRPr lang="en-C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45EDD9-B9C9-3678-AE43-3AA1F2128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1740409"/>
            <a:ext cx="11092543" cy="4050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200" b="1" dirty="0"/>
              <a:t>Diffuse Midline Glioma, H3 K27-Altered (CNS WHO Grade 4):              </a:t>
            </a:r>
            <a:r>
              <a:rPr lang="en-GB" sz="2200" dirty="0"/>
              <a:t>Characterized by mutations in histone H3 genes (e.g., H3 K27M) or other alterations affecting the same pathway.</a:t>
            </a:r>
            <a:r>
              <a:rPr lang="he-IL" sz="2200" dirty="0"/>
              <a:t> </a:t>
            </a:r>
            <a:r>
              <a:rPr lang="en-GB" sz="2200" dirty="0"/>
              <a:t>Commonly located in midline structures such as the thalamus, brainstem, and spinal cord.</a:t>
            </a: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200" b="1" dirty="0"/>
              <a:t>Diffuse Hemispheric Glioma, H3 G34-Mutant (CNS WHO Grade 4):                </a:t>
            </a:r>
            <a:r>
              <a:rPr lang="en-GB" sz="2200" dirty="0"/>
              <a:t>Harbors mutations in the H3F3A gene leading to the G34R/V alteration.</a:t>
            </a:r>
            <a:r>
              <a:rPr lang="he-IL" sz="2200" dirty="0"/>
              <a:t> </a:t>
            </a:r>
            <a:r>
              <a:rPr lang="en-GB" sz="2200" dirty="0"/>
              <a:t>Typically arises in the cerebral hemispheres of adolescents and young adults.</a:t>
            </a: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200" b="1" dirty="0"/>
              <a:t>Diffuse </a:t>
            </a:r>
            <a:r>
              <a:rPr lang="en-GB" sz="2200" b="1" dirty="0" err="1"/>
              <a:t>Pediatric</a:t>
            </a:r>
            <a:r>
              <a:rPr lang="en-GB" sz="2200" b="1" dirty="0"/>
              <a:t> High-Grade Glioma, H3/IDH-Wildtype (CNS WHO Grade 4):    </a:t>
            </a:r>
            <a:r>
              <a:rPr lang="en-GB" sz="2200" dirty="0"/>
              <a:t>Lacks mutations in both histone H3 and IDH genes.</a:t>
            </a:r>
            <a:r>
              <a:rPr lang="he-IL" sz="2200" dirty="0"/>
              <a:t> </a:t>
            </a:r>
            <a:r>
              <a:rPr lang="en-GB" sz="2200" dirty="0"/>
              <a:t>Represents a heterogeneous group requiring further molecular characterization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516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C1DD-28FD-757B-78E3-C64B4C4C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1425236" cy="1609344"/>
          </a:xfrm>
        </p:spPr>
        <p:txBody>
          <a:bodyPr/>
          <a:lstStyle/>
          <a:p>
            <a:r>
              <a:rPr lang="en-CH" dirty="0"/>
              <a:t>Telomeres in cancer development</a:t>
            </a:r>
          </a:p>
        </p:txBody>
      </p:sp>
      <p:pic>
        <p:nvPicPr>
          <p:cNvPr id="4" name="Picture 3" descr="AGORA_handout.tif">
            <a:extLst>
              <a:ext uri="{FF2B5EF4-FFF2-40B4-BE49-F238E27FC236}">
                <a16:creationId xmlns:a16="http://schemas.microsoft.com/office/drawing/2014/main" id="{8A4E7A8A-F514-732A-333D-A68B08283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1111"/>
          <a:stretch/>
        </p:blipFill>
        <p:spPr>
          <a:xfrm>
            <a:off x="766763" y="1434506"/>
            <a:ext cx="9018886" cy="552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7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1CF4-4179-FF32-EFB0-6597A9AA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456408" cy="1609344"/>
          </a:xfrm>
        </p:spPr>
        <p:txBody>
          <a:bodyPr/>
          <a:lstStyle/>
          <a:p>
            <a:r>
              <a:rPr lang="en-CH" dirty="0"/>
              <a:t>Telomere maintenance in pHGG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495E1-C0CC-BEA5-BA6D-F5FBFE3DE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2" y="4614635"/>
            <a:ext cx="10836029" cy="1186543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Increased expression of telomerase components is associated with worse overall survival in patients with non-brainstem HGGs</a:t>
            </a:r>
          </a:p>
          <a:p>
            <a:r>
              <a:rPr lang="en-GB" dirty="0"/>
              <a:t>Same study found evidence of ALT in both non-brainstem HGG and DIPG specimens</a:t>
            </a:r>
          </a:p>
          <a:p>
            <a:r>
              <a:rPr lang="en-GB" dirty="0"/>
              <a:t>There is significant interest in targeting TMMs for glioma therapy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D799B-02E8-E833-8A41-8F3702A93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" y="1425121"/>
            <a:ext cx="10836030" cy="2950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D41C58-B456-CF87-A87C-646549797070}"/>
              </a:ext>
            </a:extLst>
          </p:cNvPr>
          <p:cNvSpPr txBox="1"/>
          <p:nvPr/>
        </p:nvSpPr>
        <p:spPr>
          <a:xfrm>
            <a:off x="7809938" y="6379809"/>
            <a:ext cx="463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https://</a:t>
            </a:r>
            <a:r>
              <a:rPr lang="en-GB" sz="1400" dirty="0" err="1"/>
              <a:t>doi.org</a:t>
            </a:r>
            <a:r>
              <a:rPr lang="en-GB" sz="1400" dirty="0"/>
              <a:t>/10.1093/</a:t>
            </a:r>
            <a:r>
              <a:rPr lang="en-GB" sz="1400" dirty="0" err="1"/>
              <a:t>neuonc</a:t>
            </a:r>
            <a:r>
              <a:rPr lang="en-GB" sz="1400" dirty="0"/>
              <a:t>/noae016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294448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47EE-3D21-A82F-C63A-A3E78E0A6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/>
          <a:lstStyle/>
          <a:p>
            <a:r>
              <a:rPr lang="en-CH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BA628-2C64-0363-3339-67A8D380B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2110522"/>
            <a:ext cx="10058400" cy="405079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CH" sz="2400" dirty="0"/>
              <a:t>Profile and characterise ALT in pHGG</a:t>
            </a:r>
          </a:p>
          <a:p>
            <a:pPr>
              <a:lnSpc>
                <a:spcPct val="140000"/>
              </a:lnSpc>
            </a:pPr>
            <a:r>
              <a:rPr lang="en-GB" sz="2400" dirty="0"/>
              <a:t>Examine whether ALT is associated with recurrent somatic or germline alterations </a:t>
            </a:r>
            <a:r>
              <a:rPr lang="en-CH" sz="2400" dirty="0"/>
              <a:t>in pHGG</a:t>
            </a:r>
          </a:p>
          <a:p>
            <a:pPr>
              <a:lnSpc>
                <a:spcPct val="140000"/>
              </a:lnSpc>
            </a:pPr>
            <a:r>
              <a:rPr lang="en-CH" sz="2400" dirty="0"/>
              <a:t>Build genomic classifier to predict ALT status using low-coverage WGS, WES, Nanopore 30x long-read WGS, and mRNA-seq data</a:t>
            </a:r>
          </a:p>
        </p:txBody>
      </p:sp>
    </p:spTree>
    <p:extLst>
      <p:ext uri="{BB962C8B-B14F-4D97-AF65-F5344CB8AC3E}">
        <p14:creationId xmlns:p14="http://schemas.microsoft.com/office/powerpoint/2010/main" val="162908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158E-98FF-2175-7561-DE755E6A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/>
          <a:lstStyle/>
          <a:p>
            <a:r>
              <a:rPr lang="en-CH" dirty="0"/>
              <a:t>Materials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805B-F1CD-3595-D2A0-83349EABC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698172"/>
            <a:ext cx="11036527" cy="5551713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GB" sz="2400" dirty="0">
                <a:effectLst/>
              </a:rPr>
              <a:t>Patients-derived 30 primary H3K27M-mutant DMG and 10 H3WT </a:t>
            </a:r>
            <a:r>
              <a:rPr lang="en-GB" sz="2400" dirty="0" err="1">
                <a:effectLst/>
              </a:rPr>
              <a:t>pHGG</a:t>
            </a:r>
            <a:r>
              <a:rPr lang="en-GB" sz="2400" dirty="0">
                <a:effectLst/>
              </a:rPr>
              <a:t> cell lines:</a:t>
            </a:r>
          </a:p>
          <a:p>
            <a:pPr lvl="1">
              <a:lnSpc>
                <a:spcPct val="140000"/>
              </a:lnSpc>
            </a:pPr>
            <a:r>
              <a:rPr lang="en-GB" sz="2200" dirty="0"/>
              <a:t>Whole exome sequencing</a:t>
            </a:r>
          </a:p>
          <a:p>
            <a:pPr lvl="1">
              <a:lnSpc>
                <a:spcPct val="140000"/>
              </a:lnSpc>
            </a:pPr>
            <a:r>
              <a:rPr lang="en-GB" sz="2200" dirty="0"/>
              <a:t>Low coverage (4-6x) whole genome sequencing</a:t>
            </a:r>
          </a:p>
          <a:p>
            <a:pPr lvl="1">
              <a:lnSpc>
                <a:spcPct val="140000"/>
              </a:lnSpc>
            </a:pPr>
            <a:r>
              <a:rPr lang="en-GB" sz="2200" dirty="0"/>
              <a:t>Nanopore long-read (30x) whole genome sequencing</a:t>
            </a:r>
          </a:p>
          <a:p>
            <a:pPr lvl="1">
              <a:lnSpc>
                <a:spcPct val="140000"/>
              </a:lnSpc>
            </a:pPr>
            <a:r>
              <a:rPr lang="en-GB" sz="2200" dirty="0"/>
              <a:t>mRNA sequencing</a:t>
            </a:r>
          </a:p>
          <a:p>
            <a:pPr>
              <a:lnSpc>
                <a:spcPct val="140000"/>
              </a:lnSpc>
            </a:pPr>
            <a:r>
              <a:rPr lang="en-GB" sz="2400" dirty="0"/>
              <a:t>Sequencing was performed in Health2030 Genome </a:t>
            </a:r>
            <a:r>
              <a:rPr lang="en-GB" sz="2400" dirty="0" err="1"/>
              <a:t>Center</a:t>
            </a:r>
            <a:r>
              <a:rPr lang="en-GB" sz="2400" dirty="0"/>
              <a:t> (Geneva)</a:t>
            </a:r>
          </a:p>
        </p:txBody>
      </p:sp>
    </p:spTree>
    <p:extLst>
      <p:ext uri="{BB962C8B-B14F-4D97-AF65-F5344CB8AC3E}">
        <p14:creationId xmlns:p14="http://schemas.microsoft.com/office/powerpoint/2010/main" val="122697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F985-375A-8EFF-AC15-563AF498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CH" dirty="0"/>
              <a:t>Metadata and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EDCDB-397C-C8F6-9699-F88206A89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03604"/>
            <a:ext cx="10657114" cy="405079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400" dirty="0"/>
              <a:t>Metadata: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Sample Metadata: Details about the cell line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Experimental Metadata: </a:t>
            </a:r>
          </a:p>
          <a:p>
            <a:pPr lvl="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Preparation Methods: library preparation, sequencing</a:t>
            </a:r>
          </a:p>
          <a:p>
            <a:pPr lvl="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Instrument Details: Specifications of the sequencing platforms, configuration settings</a:t>
            </a:r>
          </a:p>
          <a:p>
            <a:pPr lvl="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Sequencing Parameters: Information on read length, sequencing depth, and any multiplexing strategies used</a:t>
            </a:r>
          </a:p>
          <a:p>
            <a:pPr>
              <a:lnSpc>
                <a:spcPct val="120000"/>
              </a:lnSpc>
            </a:pPr>
            <a:r>
              <a:rPr lang="en-CH" sz="2400" dirty="0"/>
              <a:t>QC:</a:t>
            </a:r>
          </a:p>
          <a:p>
            <a:pPr lvl="1">
              <a:lnSpc>
                <a:spcPct val="120000"/>
              </a:lnSpc>
            </a:pPr>
            <a:r>
              <a:rPr lang="en-CH" sz="2000" dirty="0"/>
              <a:t>MultiQC-based quality control</a:t>
            </a:r>
          </a:p>
          <a:p>
            <a:pPr lvl="1">
              <a:lnSpc>
                <a:spcPct val="120000"/>
              </a:lnSpc>
            </a:pPr>
            <a:r>
              <a:rPr lang="en-CH" sz="2000" dirty="0"/>
              <a:t>Sample contamination (</a:t>
            </a:r>
            <a:r>
              <a:rPr lang="en-GB" sz="2000" dirty="0" err="1"/>
              <a:t>VerifyBamID</a:t>
            </a:r>
            <a:r>
              <a:rPr lang="en-CH" sz="20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CH" sz="2000" dirty="0"/>
              <a:t>Sample relatedness (Somalier)</a:t>
            </a:r>
          </a:p>
        </p:txBody>
      </p:sp>
    </p:spTree>
    <p:extLst>
      <p:ext uri="{BB962C8B-B14F-4D97-AF65-F5344CB8AC3E}">
        <p14:creationId xmlns:p14="http://schemas.microsoft.com/office/powerpoint/2010/main" val="337135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A3D3F-4BD2-2FB3-CAB3-BBE95A8BD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1BF-44A5-E396-58F8-1E38283C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/>
          <a:lstStyle/>
          <a:p>
            <a:r>
              <a:rPr lang="en-CH" dirty="0"/>
              <a:t>Data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33B1-641C-FBAE-1BEB-CFDE1E8B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349829"/>
            <a:ext cx="10689771" cy="522514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sz="2600" dirty="0">
                <a:solidFill>
                  <a:srgbClr val="353744"/>
                </a:solidFill>
                <a:effectLst/>
              </a:rPr>
              <a:t>Preprocessing: 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rgbClr val="353744"/>
                </a:solidFill>
                <a:effectLst/>
              </a:rPr>
              <a:t>Read alignment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rgbClr val="353744"/>
                </a:solidFill>
                <a:effectLst/>
              </a:rPr>
              <a:t>Variant calling: SNV, MNV, indel, and SV calling</a:t>
            </a:r>
          </a:p>
          <a:p>
            <a:pPr lvl="1">
              <a:lnSpc>
                <a:spcPct val="110000"/>
              </a:lnSpc>
            </a:pPr>
            <a:r>
              <a:rPr lang="en-GB" sz="2400" dirty="0"/>
              <a:t>Complete genome based on integration of WES, WGS, and Nanopore</a:t>
            </a:r>
            <a:endParaRPr lang="en-GB" sz="2400" dirty="0">
              <a:solidFill>
                <a:srgbClr val="353744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en-GB" sz="2600" dirty="0">
                <a:solidFill>
                  <a:srgbClr val="353744"/>
                </a:solidFill>
                <a:effectLst/>
              </a:rPr>
              <a:t>Feature Engineering:</a:t>
            </a:r>
          </a:p>
          <a:p>
            <a:pPr lvl="1">
              <a:lnSpc>
                <a:spcPct val="110000"/>
              </a:lnSpc>
            </a:pPr>
            <a:r>
              <a:rPr lang="en-GB" sz="2400" dirty="0"/>
              <a:t>Identify and quantify genomic features indicative of ALT status (specific mutations, structural variants, gene expression levels of ALT-associated genes, </a:t>
            </a:r>
            <a:r>
              <a:rPr lang="en-GB" sz="2400" dirty="0">
                <a:solidFill>
                  <a:srgbClr val="353744"/>
                </a:solidFill>
                <a:effectLst/>
              </a:rPr>
              <a:t>telomere length estimation, PGS)</a:t>
            </a:r>
          </a:p>
          <a:p>
            <a:pPr>
              <a:lnSpc>
                <a:spcPct val="110000"/>
              </a:lnSpc>
            </a:pPr>
            <a:r>
              <a:rPr lang="en-GB" sz="2600" dirty="0">
                <a:solidFill>
                  <a:srgbClr val="353744"/>
                </a:solidFill>
                <a:effectLst/>
              </a:rPr>
              <a:t>Modelling: 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rgbClr val="353744"/>
                </a:solidFill>
                <a:effectLst/>
              </a:rPr>
              <a:t>Logistic Regression, k-NN, </a:t>
            </a:r>
            <a:r>
              <a:rPr lang="en-GB" sz="2400" dirty="0"/>
              <a:t>Knowledge-Slanted Random Forest</a:t>
            </a:r>
            <a:endParaRPr lang="en-GB" sz="2400" dirty="0">
              <a:solidFill>
                <a:srgbClr val="353744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en-GB" sz="2600" dirty="0">
                <a:solidFill>
                  <a:srgbClr val="353744"/>
                </a:solidFill>
              </a:rPr>
              <a:t>Performance metrics: </a:t>
            </a:r>
            <a:r>
              <a:rPr lang="en-GB" sz="2400" dirty="0"/>
              <a:t>accuracy, precision, recall, F1 score, AUC-ROC</a:t>
            </a:r>
            <a:endParaRPr lang="en-GB" sz="2400" dirty="0">
              <a:solidFill>
                <a:srgbClr val="353744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en-GB" sz="2600" dirty="0">
                <a:solidFill>
                  <a:srgbClr val="353744"/>
                </a:solidFill>
                <a:effectLst/>
              </a:rPr>
              <a:t>Evaluation: 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rgbClr val="353744"/>
                </a:solidFill>
                <a:effectLst/>
              </a:rPr>
              <a:t>? Publicly available dataset (</a:t>
            </a:r>
            <a:r>
              <a:rPr lang="en-GB" sz="2400" dirty="0"/>
              <a:t>Generating synthetic missing data using distributions learned from the external dataset for overlapping features</a:t>
            </a:r>
            <a:r>
              <a:rPr lang="en-GB" sz="2400" dirty="0">
                <a:solidFill>
                  <a:srgbClr val="353744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434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48ACB-930D-8B85-9620-8CFD7EED4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3EE4-C1C5-91BF-DB6A-CA664A0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0"/>
            <a:ext cx="10058400" cy="1609344"/>
          </a:xfrm>
        </p:spPr>
        <p:txBody>
          <a:bodyPr/>
          <a:lstStyle/>
          <a:p>
            <a:r>
              <a:rPr lang="en-CH" dirty="0"/>
              <a:t>Data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28512-077B-BCC4-C283-408D93973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349829"/>
            <a:ext cx="10689771" cy="52251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600" dirty="0">
                <a:solidFill>
                  <a:srgbClr val="353744"/>
                </a:solidFill>
                <a:effectLst/>
              </a:rPr>
              <a:t>Preprocessing: 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rgbClr val="353744"/>
                </a:solidFill>
                <a:effectLst/>
              </a:rPr>
              <a:t>Read alignment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rgbClr val="353744"/>
                </a:solidFill>
                <a:effectLst/>
              </a:rPr>
              <a:t>Variant calling: SNV, MNV, indel, and SV calling</a:t>
            </a:r>
          </a:p>
          <a:p>
            <a:pPr lvl="1">
              <a:lnSpc>
                <a:spcPct val="110000"/>
              </a:lnSpc>
            </a:pPr>
            <a:r>
              <a:rPr lang="en-GB" sz="2400" dirty="0"/>
              <a:t>Complete genome based on integration of WES, WGS, and Nanopore</a:t>
            </a:r>
            <a:endParaRPr lang="en-GB" sz="2400" dirty="0">
              <a:solidFill>
                <a:srgbClr val="35374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0984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{1A4F1B2A-47A3-5948-82B2-D8D502FFD17C}tf10001070_mac</Template>
  <TotalTime>6106</TotalTime>
  <Words>1370</Words>
  <Application>Microsoft Macintosh PowerPoint</Application>
  <PresentationFormat>Widescreen</PresentationFormat>
  <Paragraphs>111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Georgia</vt:lpstr>
      <vt:lpstr>Helvetica</vt:lpstr>
      <vt:lpstr>inherit</vt:lpstr>
      <vt:lpstr>Inter Var</vt:lpstr>
      <vt:lpstr>Rockwell Extra Bold</vt:lpstr>
      <vt:lpstr>system-ui</vt:lpstr>
      <vt:lpstr>Trebuchet MS</vt:lpstr>
      <vt:lpstr>Wingdings</vt:lpstr>
      <vt:lpstr>Wood Type</vt:lpstr>
      <vt:lpstr>Predicting telomere maintenance mechanism in  H3K27-altered diffuse midline glioma</vt:lpstr>
      <vt:lpstr>Paediatric high-grade gliomas</vt:lpstr>
      <vt:lpstr>Telomeres in cancer development</vt:lpstr>
      <vt:lpstr>Telomere maintenance in pHGG</vt:lpstr>
      <vt:lpstr>Aim of the project</vt:lpstr>
      <vt:lpstr>Materials and Data</vt:lpstr>
      <vt:lpstr>Metadata and Data quality</vt:lpstr>
      <vt:lpstr>Data flow</vt:lpstr>
      <vt:lpstr>Data flow</vt:lpstr>
      <vt:lpstr>Illumina sequencing workflow</vt:lpstr>
      <vt:lpstr>Nanopore sequencing workflow</vt:lpstr>
      <vt:lpstr>Variant calling</vt:lpstr>
      <vt:lpstr>Data flow</vt:lpstr>
      <vt:lpstr>Gene expression analysis</vt:lpstr>
      <vt:lpstr>Telomere length estimation</vt:lpstr>
      <vt:lpstr>Polygenic score calculation</vt:lpstr>
      <vt:lpstr>Data flow</vt:lpstr>
      <vt:lpstr>Methods</vt:lpstr>
      <vt:lpstr>Timeline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Galina Glousker</dc:creator>
  <cp:lastModifiedBy>Galina Glousker</cp:lastModifiedBy>
  <cp:revision>13</cp:revision>
  <dcterms:created xsi:type="dcterms:W3CDTF">2024-12-10T10:27:23Z</dcterms:created>
  <dcterms:modified xsi:type="dcterms:W3CDTF">2024-12-20T10:03:03Z</dcterms:modified>
</cp:coreProperties>
</file>